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9D16-F9BB-46B7-A846-A488D0152A4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9D16-F9BB-46B7-A846-A488D0152A4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9D16-F9BB-46B7-A846-A488D0152A4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9D16-F9BB-46B7-A846-A488D0152A4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9D16-F9BB-46B7-A846-A488D0152A4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9D16-F9BB-46B7-A846-A488D0152A4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9D16-F9BB-46B7-A846-A488D0152A4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9D16-F9BB-46B7-A846-A488D0152A4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9D16-F9BB-46B7-A846-A488D0152A4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9D16-F9BB-46B7-A846-A488D0152A4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9D16-F9BB-46B7-A846-A488D0152A4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39D16-F9BB-46B7-A846-A488D0152A45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Normalization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Normal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400" dirty="0"/>
              <a:t>A record is in Second Normal Form if it is in First Normal Form and all fields are </a:t>
            </a:r>
            <a:r>
              <a:rPr lang="en-US" sz="3400" b="1" dirty="0"/>
              <a:t>functionally dependent </a:t>
            </a:r>
            <a:r>
              <a:rPr lang="en-US" sz="3400" dirty="0"/>
              <a:t>on the </a:t>
            </a:r>
            <a:r>
              <a:rPr lang="en-US" sz="3400" b="1" dirty="0"/>
              <a:t>entire</a:t>
            </a:r>
            <a:r>
              <a:rPr lang="en-US" sz="3400" dirty="0"/>
              <a:t> primary key. </a:t>
            </a:r>
            <a:endParaRPr lang="en-US" sz="3400" dirty="0" smtClean="0"/>
          </a:p>
          <a:p>
            <a:pPr lvl="1"/>
            <a:r>
              <a:rPr lang="en-US" sz="3000" dirty="0" smtClean="0"/>
              <a:t>order </a:t>
            </a:r>
            <a:r>
              <a:rPr lang="en-US" sz="3000" dirty="0"/>
              <a:t>date is not functionally dependent on the product </a:t>
            </a:r>
            <a:r>
              <a:rPr lang="en-US" sz="3000" dirty="0" smtClean="0"/>
              <a:t>number</a:t>
            </a:r>
          </a:p>
          <a:p>
            <a:pPr lvl="1"/>
            <a:r>
              <a:rPr lang="en-US" sz="3000" dirty="0" smtClean="0"/>
              <a:t>product </a:t>
            </a:r>
            <a:r>
              <a:rPr lang="en-US" sz="3000" dirty="0"/>
              <a:t>name and unit price dependent on the order number</a:t>
            </a:r>
            <a:r>
              <a:rPr lang="en-US" sz="3000" dirty="0" smtClean="0"/>
              <a:t>.</a:t>
            </a:r>
          </a:p>
          <a:p>
            <a:r>
              <a:rPr lang="en-US" sz="3400" dirty="0" smtClean="0"/>
              <a:t> </a:t>
            </a:r>
            <a:r>
              <a:rPr lang="en-US" sz="3400" dirty="0"/>
              <a:t>To </a:t>
            </a:r>
            <a:r>
              <a:rPr lang="en-US" sz="3400" dirty="0" smtClean="0"/>
              <a:t>move to 2nd </a:t>
            </a:r>
            <a:r>
              <a:rPr lang="en-US" sz="3400" dirty="0"/>
              <a:t>Normal </a:t>
            </a:r>
            <a:r>
              <a:rPr lang="en-US" sz="3400" dirty="0" smtClean="0"/>
              <a:t>form</a:t>
            </a:r>
          </a:p>
          <a:p>
            <a:pPr lvl="1"/>
            <a:r>
              <a:rPr lang="en-US" sz="3000" dirty="0" smtClean="0"/>
              <a:t> </a:t>
            </a:r>
            <a:r>
              <a:rPr lang="en-US" sz="3000" dirty="0"/>
              <a:t>we remove each key field to its own record along with all the fields that are </a:t>
            </a:r>
            <a:r>
              <a:rPr lang="en-US" sz="3000" b="1" dirty="0"/>
              <a:t>functionally dependent</a:t>
            </a:r>
            <a:r>
              <a:rPr lang="en-US" sz="3000" dirty="0"/>
              <a:t> on that </a:t>
            </a:r>
            <a:r>
              <a:rPr lang="en-US" sz="3000" b="1" dirty="0"/>
              <a:t>portion</a:t>
            </a:r>
            <a:r>
              <a:rPr lang="en-US" sz="3000" dirty="0"/>
              <a:t> of the </a:t>
            </a:r>
            <a:r>
              <a:rPr lang="en-US" sz="3000" dirty="0" smtClean="0"/>
              <a:t>original primary </a:t>
            </a:r>
            <a:r>
              <a:rPr lang="en-US" sz="3000" dirty="0"/>
              <a:t>key. </a:t>
            </a:r>
            <a:endParaRPr lang="en-US" sz="3000" dirty="0" smtClean="0"/>
          </a:p>
          <a:p>
            <a:pPr lvl="1"/>
            <a:r>
              <a:rPr lang="en-US" sz="3000" dirty="0" smtClean="0"/>
              <a:t>We </a:t>
            </a:r>
            <a:r>
              <a:rPr lang="en-US" sz="3000" dirty="0"/>
              <a:t>then create records that include the keys taken 2 by 2, 3 by 3 until all possible combinations have been </a:t>
            </a:r>
            <a:r>
              <a:rPr lang="en-US" sz="3000" dirty="0" smtClean="0"/>
              <a:t>created.</a:t>
            </a:r>
          </a:p>
          <a:p>
            <a:pPr lvl="1"/>
            <a:r>
              <a:rPr lang="en-US" sz="3000" dirty="0" smtClean="0"/>
              <a:t>The </a:t>
            </a:r>
            <a:r>
              <a:rPr lang="en-US" sz="3400" dirty="0" smtClean="0"/>
              <a:t>fields are </a:t>
            </a:r>
            <a:r>
              <a:rPr lang="en-US" sz="3400" dirty="0"/>
              <a:t>moved to the table </a:t>
            </a:r>
            <a:r>
              <a:rPr lang="en-US" sz="3400" dirty="0" smtClean="0"/>
              <a:t>that contains the proper primary key</a:t>
            </a:r>
            <a:endParaRPr lang="en-US" sz="34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Order Table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1397000"/>
          <a:ext cx="7924800" cy="492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1600"/>
                <a:gridCol w="2641600"/>
                <a:gridCol w="2641600"/>
              </a:tblGrid>
              <a:tr h="9855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Record#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sng" dirty="0">
                          <a:latin typeface="Calibri"/>
                          <a:ea typeface="Calibri"/>
                          <a:cs typeface="Times New Roman"/>
                        </a:rPr>
                        <a:t>ORDER-NUM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ORDER-DATE</a:t>
                      </a:r>
                    </a:p>
                  </a:txBody>
                  <a:tcPr marL="68580" marR="68580" marT="0" marB="0"/>
                </a:tc>
              </a:tr>
              <a:tr h="9855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00001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</a:tr>
              <a:tr h="9855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00002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</a:tr>
              <a:tr h="9855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</a:tr>
              <a:tr h="9855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00004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Table for Products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81000" y="1371600"/>
          <a:ext cx="8458200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550"/>
                <a:gridCol w="2114550"/>
                <a:gridCol w="2114550"/>
                <a:gridCol w="2114550"/>
              </a:tblGrid>
              <a:tr h="1200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Record#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sng" dirty="0">
                          <a:latin typeface="Calibri"/>
                          <a:ea typeface="Calibri"/>
                          <a:cs typeface="Times New Roman"/>
                        </a:rPr>
                        <a:t>PRODUCT-NUM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PRODUCT-NAME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UNIT-PRICE</a:t>
                      </a:r>
                    </a:p>
                  </a:txBody>
                  <a:tcPr marL="68580" marR="68580" marT="0" marB="0"/>
                </a:tc>
              </a:tr>
              <a:tr h="1200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latin typeface="Calibri"/>
                          <a:ea typeface="Calibri"/>
                          <a:cs typeface="Times New Roman"/>
                        </a:rPr>
                        <a:t>Dodad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</a:p>
                  </a:txBody>
                  <a:tcPr marL="68580" marR="68580" marT="0" marB="0"/>
                </a:tc>
              </a:tr>
              <a:tr h="1200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14.99</a:t>
                      </a:r>
                    </a:p>
                  </a:txBody>
                  <a:tcPr marL="68580" marR="68580" marT="0" marB="0"/>
                </a:tc>
              </a:tr>
              <a:tr h="1200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406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latin typeface="Calibri"/>
                          <a:ea typeface="Calibri"/>
                          <a:cs typeface="Times New Roman"/>
                        </a:rPr>
                        <a:t>Thingie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15.49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Table to LINK Orders and Products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57200" y="1219196"/>
          <a:ext cx="8305800" cy="524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6450"/>
                <a:gridCol w="2076450"/>
                <a:gridCol w="2076450"/>
                <a:gridCol w="2076450"/>
              </a:tblGrid>
              <a:tr h="5503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Record#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sng" dirty="0">
                          <a:latin typeface="Calibri"/>
                          <a:ea typeface="Calibri"/>
                          <a:cs typeface="Times New Roman"/>
                        </a:rPr>
                        <a:t>ORDER-NUM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sng">
                          <a:latin typeface="Calibri"/>
                          <a:ea typeface="Calibri"/>
                          <a:cs typeface="Times New Roman"/>
                        </a:rPr>
                        <a:t>PRODUCT-NUM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NUM_ORD</a:t>
                      </a:r>
                    </a:p>
                  </a:txBody>
                  <a:tcPr marL="68580" marR="68580" marT="0" marB="0"/>
                </a:tc>
              </a:tr>
              <a:tr h="5503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00001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</a:tr>
              <a:tr h="5503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00002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406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</a:tr>
              <a:tr h="5503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00002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/>
                </a:tc>
              </a:tr>
              <a:tr h="5503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</a:tr>
              <a:tr h="5503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406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/>
                </a:tc>
              </a:tr>
              <a:tr h="5503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</a:tr>
              <a:tr h="5503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00004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103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</a:tr>
              <a:tr h="5503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00004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of Affairs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design is looking good</a:t>
            </a:r>
          </a:p>
          <a:p>
            <a:r>
              <a:rPr lang="en-US" dirty="0" smtClean="0"/>
              <a:t>But</a:t>
            </a:r>
          </a:p>
          <a:p>
            <a:r>
              <a:rPr lang="en-US" dirty="0" smtClean="0"/>
              <a:t>There is still the potential for problems and one more pass must be made through the design to make sure it is efficient, flexible and does not contain redundancy</a:t>
            </a:r>
          </a:p>
          <a:p>
            <a:r>
              <a:rPr lang="en-US" dirty="0" smtClean="0"/>
              <a:t>Third Normal Form is the last step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Normal Form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2057400"/>
            <a:ext cx="8229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record design is in Third Normal Form if it is in Second Normal Form and no non-key field is functionally dependent upon another non-key field</a:t>
            </a:r>
          </a:p>
          <a:p>
            <a:endParaRPr lang="en-US" sz="2800" dirty="0"/>
          </a:p>
          <a:p>
            <a:r>
              <a:rPr lang="en-US" sz="2800" dirty="0" smtClean="0"/>
              <a:t>“Every field is dependent on the key, the entire key and nothing but the key” *</a:t>
            </a:r>
          </a:p>
          <a:p>
            <a:endParaRPr lang="en-US" sz="2400" dirty="0"/>
          </a:p>
          <a:p>
            <a:r>
              <a:rPr lang="en-US" sz="2400" dirty="0" smtClean="0"/>
              <a:t>* A former instructor at Coleman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New Record Design to Consider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09600" y="1447800"/>
          <a:ext cx="80772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5440"/>
                <a:gridCol w="1615440"/>
                <a:gridCol w="1615440"/>
                <a:gridCol w="1615440"/>
                <a:gridCol w="1615440"/>
              </a:tblGrid>
              <a:tr h="701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Record#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sng" dirty="0">
                          <a:latin typeface="Calibri"/>
                          <a:ea typeface="Calibri"/>
                          <a:cs typeface="Times New Roman"/>
                        </a:rPr>
                        <a:t>ORDER-NUM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ORDER-DATE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REP-NUM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REP-NAME</a:t>
                      </a:r>
                    </a:p>
                  </a:txBody>
                  <a:tcPr marL="68580" marR="68580" marT="0" marB="0"/>
                </a:tc>
              </a:tr>
              <a:tr h="701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00001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1402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Sally Sellsalot</a:t>
                      </a:r>
                    </a:p>
                  </a:txBody>
                  <a:tcPr marL="68580" marR="68580" marT="0" marB="0"/>
                </a:tc>
              </a:tr>
              <a:tr h="701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00002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1645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Fred Finkelstein</a:t>
                      </a:r>
                    </a:p>
                  </a:txBody>
                  <a:tcPr marL="68580" marR="68580" marT="0" marB="0"/>
                </a:tc>
              </a:tr>
              <a:tr h="701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1407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Bill Smith</a:t>
                      </a:r>
                    </a:p>
                  </a:txBody>
                  <a:tcPr marL="68580" marR="68580" marT="0" marB="0"/>
                </a:tc>
              </a:tr>
              <a:tr h="701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00004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1706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Gary Gruesome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85800" y="5257800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Problem:</a:t>
            </a:r>
            <a:r>
              <a:rPr lang="en-US" dirty="0" smtClean="0"/>
              <a:t> REP-NAME is not dependent on the primary key, ORDER-NUM, but is dependent on another non-key field</a:t>
            </a:r>
          </a:p>
          <a:p>
            <a:r>
              <a:rPr lang="en-US" b="1" dirty="0" smtClean="0"/>
              <a:t>Solution:</a:t>
            </a:r>
            <a:r>
              <a:rPr lang="en-US" dirty="0" smtClean="0"/>
              <a:t> Create a new table with it’s own primary key and move the dependent fields to that table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in Third Normal Form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600200" y="1397000"/>
          <a:ext cx="60198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Record#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sng">
                          <a:latin typeface="Calibri"/>
                          <a:ea typeface="Calibri"/>
                          <a:cs typeface="Times New Roman"/>
                        </a:rPr>
                        <a:t>ORDER-NUM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ORDER-DATE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REP-NUM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00001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1402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00002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1645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1407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00004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1706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00200" y="44958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Record#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sng">
                          <a:latin typeface="Calibri"/>
                          <a:ea typeface="Calibri"/>
                          <a:cs typeface="Times New Roman"/>
                        </a:rPr>
                        <a:t>REP-NUM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REP-NAME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1407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Bill Smith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1402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Sally Sellsalot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1645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Fred Finkelstein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1706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Gary Gruesome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47800" y="3429000"/>
            <a:ext cx="61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The New Table, REPS</a:t>
            </a:r>
            <a:endParaRPr lang="en-US" sz="4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 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no redundancy</a:t>
            </a:r>
          </a:p>
          <a:p>
            <a:r>
              <a:rPr lang="en-US" dirty="0" smtClean="0"/>
              <a:t>All of the data we need can be found by using a key / foreign key relationship</a:t>
            </a:r>
          </a:p>
          <a:p>
            <a:r>
              <a:rPr lang="en-US" dirty="0" smtClean="0"/>
              <a:t>REP-NUM is the primary key in REPS but not a key in ORDER</a:t>
            </a:r>
          </a:p>
          <a:p>
            <a:r>
              <a:rPr lang="en-US" dirty="0" smtClean="0"/>
              <a:t>It can be used to get the REP-NAME for each order in the ORDER table</a:t>
            </a:r>
          </a:p>
          <a:p>
            <a:pPr lvl="1"/>
            <a:r>
              <a:rPr lang="en-US" dirty="0" smtClean="0"/>
              <a:t>The design is </a:t>
            </a:r>
            <a:r>
              <a:rPr lang="en-US" smtClean="0"/>
              <a:t>flexable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set of records (database) is said to be in Normal Form when it is efficient, flexible and free of redundancy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Normalization is the process of achieving a record design that is in Normal Form</a:t>
            </a:r>
          </a:p>
          <a:p>
            <a:r>
              <a:rPr lang="en-US" dirty="0" smtClean="0"/>
              <a:t>The record / database design is iteratively reviewed and modified using a set of predetermined criteria to ensure that normalization has been accomplished</a:t>
            </a:r>
          </a:p>
          <a:p>
            <a:r>
              <a:rPr lang="en-US" dirty="0" smtClean="0"/>
              <a:t>There can be any number of iterations.</a:t>
            </a:r>
          </a:p>
          <a:p>
            <a:r>
              <a:rPr lang="en-US" dirty="0" smtClean="0"/>
              <a:t>For most uses three steps are used.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Un-normalized Record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199"/>
          </a:xfrm>
        </p:spPr>
        <p:txBody>
          <a:bodyPr/>
          <a:lstStyle/>
          <a:p>
            <a:r>
              <a:rPr lang="en-US" dirty="0" smtClean="0"/>
              <a:t>A design that is not flexible, efficient or contains redundancy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ORDER(</a:t>
            </a:r>
            <a:r>
              <a:rPr lang="en-US" u="sng" dirty="0" smtClean="0"/>
              <a:t>ORDER-NUM</a:t>
            </a:r>
            <a:r>
              <a:rPr lang="en-US" dirty="0"/>
              <a:t>, ORDER-DATE, </a:t>
            </a:r>
            <a:r>
              <a:rPr lang="en-US" dirty="0" smtClean="0"/>
              <a:t>PRODUCT-NUM</a:t>
            </a:r>
            <a:r>
              <a:rPr lang="en-US" dirty="0"/>
              <a:t>, PRODUCT-NAME, NUM-ORD,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UNIT-PRICE</a:t>
            </a:r>
            <a:r>
              <a:rPr lang="en-US" dirty="0"/>
              <a:t>)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Set of Un-normalized Records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6002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1143000"/>
          <a:ext cx="8458203" cy="358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629"/>
                <a:gridCol w="1197429"/>
                <a:gridCol w="1197429"/>
                <a:gridCol w="1197429"/>
                <a:gridCol w="1197429"/>
                <a:gridCol w="1197429"/>
                <a:gridCol w="1197429"/>
              </a:tblGrid>
              <a:tr h="655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Calibri"/>
                          <a:ea typeface="Calibri"/>
                          <a:cs typeface="Times New Roman"/>
                        </a:rPr>
                        <a:t>Rec</a:t>
                      </a: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#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latin typeface="Calibri"/>
                          <a:ea typeface="Calibri"/>
                          <a:cs typeface="Times New Roman"/>
                        </a:rPr>
                        <a:t>Order-Number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ORDER-DATE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PRODUCT-NUM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PRODUCT-NAME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NUM-ORD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UNIT-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PRICE</a:t>
                      </a:r>
                    </a:p>
                  </a:txBody>
                  <a:tcPr marL="68580" marR="68580" marT="0" marB="0"/>
                </a:tc>
              </a:tr>
              <a:tr h="6306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00001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</a:p>
                  </a:txBody>
                  <a:tcPr marL="68580" marR="68580" marT="0" marB="0"/>
                </a:tc>
              </a:tr>
              <a:tr h="655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00002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406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Calibri"/>
                          <a:ea typeface="Calibri"/>
                          <a:cs typeface="Times New Roman"/>
                        </a:rPr>
                        <a:t>Thingie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14.99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</a:p>
                  </a:txBody>
                  <a:tcPr marL="68580" marR="68580" marT="0" marB="0"/>
                </a:tc>
              </a:tr>
              <a:tr h="9835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103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406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Calibri"/>
                          <a:ea typeface="Calibri"/>
                          <a:cs typeface="Times New Roman"/>
                        </a:rPr>
                        <a:t>Dodad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Calibri"/>
                          <a:ea typeface="Calibri"/>
                          <a:cs typeface="Times New Roman"/>
                        </a:rPr>
                        <a:t>Thingie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15.49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14.99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</a:p>
                  </a:txBody>
                  <a:tcPr marL="68580" marR="68580" marT="0" marB="0"/>
                </a:tc>
              </a:tr>
              <a:tr h="655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00004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103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Dodad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1000" y="4953000"/>
            <a:ext cx="82296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Problem: </a:t>
            </a:r>
            <a:r>
              <a:rPr lang="en-US" sz="2400" dirty="0" smtClean="0"/>
              <a:t>The PRODUCT-NAME and UNIT-PRICE  are not dependent on the order number</a:t>
            </a:r>
          </a:p>
          <a:p>
            <a:r>
              <a:rPr lang="en-US" sz="2400" dirty="0" smtClean="0"/>
              <a:t>(PRODUCT-NAME AND UNIT-PRICE are called a repeating group)</a:t>
            </a:r>
          </a:p>
          <a:p>
            <a:r>
              <a:rPr lang="en-US" sz="2400" b="1" dirty="0" smtClean="0"/>
              <a:t>Solution: </a:t>
            </a:r>
            <a:r>
              <a:rPr lang="en-US" sz="2400" dirty="0" smtClean="0"/>
              <a:t>Put the record in to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Normal Form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Step to 1</a:t>
            </a:r>
            <a:r>
              <a:rPr lang="en-US" baseline="30000" dirty="0" smtClean="0"/>
              <a:t>st</a:t>
            </a:r>
            <a:r>
              <a:rPr lang="en-US" dirty="0" smtClean="0"/>
              <a:t> Normal Form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447800"/>
            <a:ext cx="7924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Rewrite the record design to segregate the repeating group and assign it a key</a:t>
            </a:r>
          </a:p>
          <a:p>
            <a:endParaRPr lang="en-US" dirty="0" smtClean="0"/>
          </a:p>
          <a:p>
            <a:r>
              <a:rPr lang="en-US" b="1" dirty="0" smtClean="0"/>
              <a:t>New Design:</a:t>
            </a:r>
          </a:p>
          <a:p>
            <a:endParaRPr lang="en-US" dirty="0"/>
          </a:p>
          <a:p>
            <a:r>
              <a:rPr lang="en-US" dirty="0"/>
              <a:t>ORDER(</a:t>
            </a:r>
            <a:r>
              <a:rPr lang="en-US" u="sng" dirty="0"/>
              <a:t>ORDER-NUM</a:t>
            </a:r>
            <a:r>
              <a:rPr lang="en-US" dirty="0"/>
              <a:t>, ORDER-DATE,( </a:t>
            </a:r>
            <a:r>
              <a:rPr lang="en-US" u="sng" dirty="0"/>
              <a:t>PRODUCT-NUM</a:t>
            </a:r>
            <a:r>
              <a:rPr lang="en-US" dirty="0"/>
              <a:t>, PRODUCT-NAME, NUM-ORD, UNIT-PRICE</a:t>
            </a:r>
            <a:r>
              <a:rPr lang="en-US" dirty="0" smtClean="0"/>
              <a:t>))</a:t>
            </a:r>
          </a:p>
          <a:p>
            <a:endParaRPr lang="en-US" dirty="0"/>
          </a:p>
          <a:p>
            <a:r>
              <a:rPr lang="en-US" b="1" dirty="0" smtClean="0"/>
              <a:t>Functional Dependence: </a:t>
            </a:r>
          </a:p>
          <a:p>
            <a:endParaRPr lang="en-US" b="1" dirty="0" smtClean="0"/>
          </a:p>
          <a:p>
            <a:r>
              <a:rPr lang="en-US" dirty="0" smtClean="0"/>
              <a:t>A field is functionally dependent on another field if changing the value in the one changes the value in the other.</a:t>
            </a:r>
          </a:p>
          <a:p>
            <a:endParaRPr lang="en-US" dirty="0" smtClean="0"/>
          </a:p>
          <a:p>
            <a:r>
              <a:rPr lang="en-US" dirty="0" smtClean="0"/>
              <a:t>For example 204 indicates a Widget that sells at $2.97 and not a </a:t>
            </a:r>
            <a:r>
              <a:rPr lang="en-US" dirty="0" err="1" smtClean="0"/>
              <a:t>Dodad</a:t>
            </a:r>
            <a:r>
              <a:rPr lang="en-US" dirty="0" smtClean="0"/>
              <a:t> that sells for $15.49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Normal Form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371600"/>
            <a:ext cx="777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record is in First Normal Form if every non-key field is dependent upon the entire key.</a:t>
            </a:r>
          </a:p>
          <a:p>
            <a:endParaRPr lang="en-US" sz="2800" dirty="0"/>
          </a:p>
          <a:p>
            <a:r>
              <a:rPr lang="en-US" sz="2800" dirty="0" smtClean="0"/>
              <a:t>To accomplish First Normal Form we add PRODUCT-NUM to the composite key by underlining it and removing the inner ()</a:t>
            </a:r>
          </a:p>
          <a:p>
            <a:endParaRPr lang="en-US" sz="2800" dirty="0"/>
          </a:p>
          <a:p>
            <a:r>
              <a:rPr lang="en-US" sz="2800" dirty="0"/>
              <a:t>ORDER(</a:t>
            </a:r>
            <a:r>
              <a:rPr lang="en-US" sz="2800" u="sng" dirty="0"/>
              <a:t>ORDER-NUM</a:t>
            </a:r>
            <a:r>
              <a:rPr lang="en-US" sz="2800" dirty="0"/>
              <a:t>, ORDER-DATE, </a:t>
            </a:r>
            <a:r>
              <a:rPr lang="en-US" sz="2800" u="sng" dirty="0"/>
              <a:t>PRODUCT-NUM</a:t>
            </a:r>
            <a:r>
              <a:rPr lang="en-US" sz="2800" dirty="0"/>
              <a:t>, PRODUCT-NAME, NUM-ORD, UNIT-PRICE)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Records in First Normal Form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33400" y="1371601"/>
          <a:ext cx="8077197" cy="5029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197"/>
                <a:gridCol w="1143000"/>
                <a:gridCol w="1143000"/>
                <a:gridCol w="1143000"/>
                <a:gridCol w="1143000"/>
                <a:gridCol w="1143000"/>
                <a:gridCol w="1143000"/>
              </a:tblGrid>
              <a:tr h="92079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Record#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sng" dirty="0">
                          <a:latin typeface="Calibri"/>
                          <a:ea typeface="Calibri"/>
                          <a:cs typeface="Times New Roman"/>
                        </a:rPr>
                        <a:t>Order-Number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ORDER-DATE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sng" dirty="0">
                          <a:latin typeface="Calibri"/>
                          <a:ea typeface="Calibri"/>
                          <a:cs typeface="Times New Roman"/>
                        </a:rPr>
                        <a:t>PRODUCT-NUM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PRODUCT-NAME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NUM-ORD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UNIT-PRICE</a:t>
                      </a:r>
                    </a:p>
                  </a:txBody>
                  <a:tcPr marL="68580" marR="68580" marT="0" marB="0"/>
                </a:tc>
              </a:tr>
              <a:tr h="88561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00001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</a:p>
                  </a:txBody>
                  <a:tcPr marL="68580" marR="68580" marT="0" marB="0"/>
                </a:tc>
              </a:tr>
              <a:tr h="92079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00002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00002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406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atin typeface="Calibri"/>
                          <a:ea typeface="Calibri"/>
                          <a:cs typeface="Times New Roman"/>
                        </a:rPr>
                        <a:t>Thingie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14.99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</a:p>
                  </a:txBody>
                  <a:tcPr marL="68580" marR="68580" marT="0" marB="0"/>
                </a:tc>
              </a:tr>
              <a:tr h="1381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103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406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Dodad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Thingie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15.49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14.99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</a:p>
                  </a:txBody>
                  <a:tcPr marL="68580" marR="68580" marT="0" marB="0"/>
                </a:tc>
              </a:tr>
              <a:tr h="92079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00004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00004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103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Dodad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15.49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have eliminated “repeating groups”</a:t>
            </a:r>
          </a:p>
          <a:p>
            <a:r>
              <a:rPr lang="en-US" dirty="0" smtClean="0"/>
              <a:t>There are problems</a:t>
            </a:r>
          </a:p>
          <a:p>
            <a:pPr lvl="1"/>
            <a:r>
              <a:rPr lang="en-US" dirty="0" smtClean="0"/>
              <a:t>If we want to add a product we would need to create a dummy record to introduce it</a:t>
            </a:r>
          </a:p>
          <a:p>
            <a:pPr lvl="1"/>
            <a:r>
              <a:rPr lang="en-US" dirty="0" smtClean="0"/>
              <a:t>If we want to change the price for a product we would have to locate every order that includes that product and change the price in every one</a:t>
            </a:r>
          </a:p>
          <a:p>
            <a:r>
              <a:rPr lang="en-US" dirty="0" smtClean="0"/>
              <a:t>Solution</a:t>
            </a:r>
          </a:p>
          <a:p>
            <a:pPr lvl="1"/>
            <a:r>
              <a:rPr lang="en-US" dirty="0" smtClean="0"/>
              <a:t>Second Normal Form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948</Words>
  <Application>Microsoft Office PowerPoint</Application>
  <PresentationFormat>On-screen Show (4:3)</PresentationFormat>
  <Paragraphs>316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Normalization</vt:lpstr>
      <vt:lpstr>Normal Form</vt:lpstr>
      <vt:lpstr>Normalization</vt:lpstr>
      <vt:lpstr>An Un-normalized Record Design</vt:lpstr>
      <vt:lpstr>A Set of Un-normalized Records</vt:lpstr>
      <vt:lpstr>First Step to 1st Normal Form</vt:lpstr>
      <vt:lpstr>First Normal Form</vt:lpstr>
      <vt:lpstr>The Records in First Normal Form</vt:lpstr>
      <vt:lpstr>Progress!</vt:lpstr>
      <vt:lpstr>Second Normal Form</vt:lpstr>
      <vt:lpstr>New Order Table</vt:lpstr>
      <vt:lpstr>New Table for Products</vt:lpstr>
      <vt:lpstr>A Table to LINK Orders and Products</vt:lpstr>
      <vt:lpstr>State of Affairs</vt:lpstr>
      <vt:lpstr>Third Normal Form</vt:lpstr>
      <vt:lpstr>A New Record Design to Consider</vt:lpstr>
      <vt:lpstr>ORDER in Third Normal Form</vt:lpstr>
      <vt:lpstr>The End Result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Normalization</dc:title>
  <dc:creator>charliem</dc:creator>
  <cp:lastModifiedBy>charliem</cp:lastModifiedBy>
  <cp:revision>11</cp:revision>
  <dcterms:created xsi:type="dcterms:W3CDTF">2010-10-05T20:54:30Z</dcterms:created>
  <dcterms:modified xsi:type="dcterms:W3CDTF">2010-10-06T00:17:34Z</dcterms:modified>
</cp:coreProperties>
</file>